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6" r:id="rId5"/>
    <p:sldId id="258" r:id="rId6"/>
    <p:sldId id="259" r:id="rId7"/>
    <p:sldId id="263" r:id="rId8"/>
    <p:sldId id="260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005" y="2251453"/>
            <a:ext cx="7086995" cy="4606547"/>
          </a:xfrm>
        </p:spPr>
      </p:pic>
      <p:pic>
        <p:nvPicPr>
          <p:cNvPr id="4" name="Рисунок 3" descr="1346668768_chelyabin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3104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725144"/>
            <a:ext cx="157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276 лет…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32656"/>
            <a:ext cx="4597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Челябинск:</a:t>
            </a:r>
          </a:p>
          <a:p>
            <a:r>
              <a:rPr lang="ru-RU" sz="2400" dirty="0" smtClean="0"/>
              <a:t>Город </a:t>
            </a:r>
            <a:r>
              <a:rPr lang="ru-RU" sz="2400" dirty="0" err="1" smtClean="0"/>
              <a:t>миллионник</a:t>
            </a:r>
            <a:r>
              <a:rPr lang="ru-RU" sz="2400" dirty="0" smtClean="0"/>
              <a:t>…</a:t>
            </a:r>
          </a:p>
          <a:p>
            <a:r>
              <a:rPr lang="ru-RU" sz="2400" dirty="0" smtClean="0"/>
              <a:t>Крупный промышленный центр…</a:t>
            </a:r>
            <a:endParaRPr lang="ru-RU" sz="2400" dirty="0"/>
          </a:p>
        </p:txBody>
      </p:sp>
      <p:pic>
        <p:nvPicPr>
          <p:cNvPr id="8" name="Рисунок 7" descr="160px-Flag_of_Chelyabin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2023548" cy="1365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_e3672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5"/>
            <a:ext cx="3851920" cy="2162230"/>
          </a:xfrm>
          <a:prstGeom prst="rect">
            <a:avLst/>
          </a:prstGeom>
        </p:spPr>
      </p:pic>
      <p:pic>
        <p:nvPicPr>
          <p:cNvPr id="5" name="Рисунок 4" descr="x_a773d5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843808" cy="2132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84784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Аптекарский огород с 2010г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Факультет молодой, он растет, развивается, достигает…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1340768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Научная работа</a:t>
            </a:r>
            <a:endParaRPr lang="ru-RU" dirty="0"/>
          </a:p>
        </p:txBody>
      </p:sp>
      <p:pic>
        <p:nvPicPr>
          <p:cNvPr id="13" name="Рисунок 12" descr="XC1-5fNoo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72816"/>
            <a:ext cx="3024336" cy="22935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23928" y="42210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</a:t>
            </a:r>
            <a:endParaRPr lang="ru-RU" dirty="0"/>
          </a:p>
        </p:txBody>
      </p:sp>
      <p:pic>
        <p:nvPicPr>
          <p:cNvPr id="15" name="Рисунок 14" descr="P12903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707904" cy="2780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7864" y="4725144"/>
            <a:ext cx="73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</a:t>
            </a:r>
            <a:r>
              <a:rPr lang="ru-RU" sz="2000" dirty="0" smtClean="0"/>
              <a:t> т.д.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Фармацевтическая олимпиада 2013г.</a:t>
            </a:r>
            <a:br>
              <a:rPr lang="ru-RU" sz="3200" dirty="0" smtClean="0"/>
            </a:br>
            <a:r>
              <a:rPr lang="ru-RU" sz="3200" dirty="0" smtClean="0"/>
              <a:t>Г. Казань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Наша команда «</a:t>
            </a:r>
            <a:r>
              <a:rPr lang="en-US" dirty="0" err="1" smtClean="0"/>
              <a:t>Anplacebo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Наш девиз «Быть, а не казаться!»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491064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Челябинская Государственная Медицинская Академия</a:t>
            </a:r>
            <a:endParaRPr lang="ru-RU" sz="3600" dirty="0"/>
          </a:p>
        </p:txBody>
      </p:sp>
      <p:pic>
        <p:nvPicPr>
          <p:cNvPr id="4" name="Содержимое 3" descr="81Woz3Da45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632" y="1600200"/>
            <a:ext cx="7854736" cy="4525963"/>
          </a:xfrm>
        </p:spPr>
      </p:pic>
      <p:pic>
        <p:nvPicPr>
          <p:cNvPr id="5" name="Рисунок 4" descr="a_bf1b3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1440160" cy="12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Открыта в 1944 году  на базе реэвакуированного Киевского медицинского института.</a:t>
            </a:r>
          </a:p>
          <a:p>
            <a:r>
              <a:rPr lang="ru-RU" sz="2400" dirty="0" smtClean="0"/>
              <a:t>С 2005 года ректором Челябинской государственной медицинской академии избран </a:t>
            </a:r>
            <a:r>
              <a:rPr lang="ru-RU" sz="2400" dirty="0" err="1" smtClean="0"/>
              <a:t>Долгушин</a:t>
            </a:r>
            <a:r>
              <a:rPr lang="ru-RU" sz="2400" dirty="0" smtClean="0"/>
              <a:t> И.И </a:t>
            </a:r>
            <a:r>
              <a:rPr lang="ru-RU" sz="2400" dirty="0" err="1" smtClean="0"/>
              <a:t>д.м.н.,профессор</a:t>
            </a:r>
            <a:r>
              <a:rPr lang="ru-RU" sz="2400" dirty="0" smtClean="0"/>
              <a:t>.  </a:t>
            </a:r>
          </a:p>
          <a:p>
            <a:pPr>
              <a:buNone/>
            </a:pPr>
            <a:r>
              <a:rPr lang="ru-RU" sz="2400" dirty="0" smtClean="0"/>
              <a:t>В Челябинской государственной медицинской академии </a:t>
            </a:r>
          </a:p>
          <a:p>
            <a:pPr>
              <a:buNone/>
            </a:pPr>
            <a:r>
              <a:rPr lang="ru-RU" sz="2400" dirty="0" smtClean="0"/>
              <a:t>шесть факультетов </a:t>
            </a:r>
            <a:r>
              <a:rPr lang="ru-RU" sz="2400" dirty="0" err="1" smtClean="0"/>
              <a:t>додипломного</a:t>
            </a:r>
            <a:r>
              <a:rPr lang="ru-RU" sz="2400" dirty="0" smtClean="0"/>
              <a:t> образования:   </a:t>
            </a:r>
          </a:p>
          <a:p>
            <a:r>
              <a:rPr lang="ru-RU" sz="2400" dirty="0" smtClean="0"/>
              <a:t>лечебный    (с 1944 г.),  </a:t>
            </a:r>
          </a:p>
          <a:p>
            <a:r>
              <a:rPr lang="ru-RU" sz="2400" dirty="0" smtClean="0"/>
              <a:t>педиатрический (с 1970 г.),</a:t>
            </a:r>
          </a:p>
          <a:p>
            <a:r>
              <a:rPr lang="ru-RU" sz="2400" dirty="0" smtClean="0"/>
              <a:t>социальной работы, высшего сестринского </a:t>
            </a:r>
          </a:p>
          <a:p>
            <a:pPr>
              <a:buNone/>
            </a:pPr>
            <a:r>
              <a:rPr lang="ru-RU" sz="2400" dirty="0" smtClean="0"/>
              <a:t>образования и менеджмента (с 1996 г.),</a:t>
            </a:r>
          </a:p>
          <a:p>
            <a:r>
              <a:rPr lang="ru-RU" sz="2400" dirty="0" smtClean="0"/>
              <a:t>стоматологический   (с  2000 г. ),</a:t>
            </a:r>
          </a:p>
          <a:p>
            <a:r>
              <a:rPr lang="ru-RU" sz="2400" dirty="0" smtClean="0"/>
              <a:t>медико-профилактический (с 2000 г.),</a:t>
            </a:r>
          </a:p>
          <a:p>
            <a:r>
              <a:rPr lang="ru-RU" sz="2400" dirty="0" smtClean="0"/>
              <a:t>фармацевтический (с 2005 г.)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rekto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780928"/>
            <a:ext cx="1816968" cy="291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488832" cy="12961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Фармацевтический факультет Челябинской государственной медицинской академии </a:t>
            </a:r>
            <a:br>
              <a:rPr lang="ru-RU" sz="3600" dirty="0" smtClean="0"/>
            </a:br>
            <a:r>
              <a:rPr lang="ru-RU" sz="2400" dirty="0" smtClean="0"/>
              <a:t>является одним из самых молодых в России: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848872" cy="10549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первый набор студентов на дневное отделение состоялся в 2005, на заочное — в 2007 году.</a:t>
            </a:r>
            <a:endParaRPr lang="ru-RU" dirty="0"/>
          </a:p>
        </p:txBody>
      </p:sp>
      <p:pic>
        <p:nvPicPr>
          <p:cNvPr id="6" name="Рисунок 5" descr="81Woz3Da45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93744"/>
            <a:ext cx="6012160" cy="346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3563888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Декан  факультета </a:t>
            </a:r>
            <a:r>
              <a:rPr lang="ru-RU" sz="2800" dirty="0" err="1" smtClean="0"/>
              <a:t>Рассохина</a:t>
            </a:r>
            <a:r>
              <a:rPr lang="ru-RU" sz="2800" dirty="0" smtClean="0"/>
              <a:t> Л.М. к.м.н.</a:t>
            </a:r>
            <a:br>
              <a:rPr lang="ru-RU" sz="2800" dirty="0" smtClean="0"/>
            </a:br>
            <a:r>
              <a:rPr lang="ru-RU" sz="2800" dirty="0" smtClean="0"/>
              <a:t>доцент кафедры фармакологии</a:t>
            </a:r>
            <a:endParaRPr lang="ru-RU" sz="2800" dirty="0"/>
          </a:p>
        </p:txBody>
      </p:sp>
      <p:pic>
        <p:nvPicPr>
          <p:cNvPr id="4" name="Содержимое 3" descr="rlm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255613" cy="3384375"/>
          </a:xfrm>
        </p:spPr>
      </p:pic>
      <p:sp>
        <p:nvSpPr>
          <p:cNvPr id="5" name="TextBox 4"/>
          <p:cNvSpPr txBox="1"/>
          <p:nvPr/>
        </p:nvSpPr>
        <p:spPr>
          <a:xfrm>
            <a:off x="5004048" y="548680"/>
            <a:ext cx="409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Завкафедрой</a:t>
            </a:r>
            <a:r>
              <a:rPr lang="ru-RU" dirty="0" smtClean="0"/>
              <a:t> фармацевтической химии</a:t>
            </a:r>
          </a:p>
          <a:p>
            <a:r>
              <a:rPr lang="ru-RU" dirty="0" smtClean="0"/>
              <a:t>Симонян Е.В. к.ф.н.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4149080"/>
            <a:ext cx="2553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Завкафедрой</a:t>
            </a:r>
            <a:r>
              <a:rPr lang="ru-RU" dirty="0" smtClean="0"/>
              <a:t> фармации</a:t>
            </a:r>
          </a:p>
          <a:p>
            <a:r>
              <a:rPr lang="ru-RU" dirty="0" smtClean="0"/>
              <a:t>Лиходед В.А. д.ф.н.</a:t>
            </a:r>
            <a:endParaRPr lang="ru-RU" dirty="0"/>
          </a:p>
        </p:txBody>
      </p:sp>
      <p:pic>
        <p:nvPicPr>
          <p:cNvPr id="7" name="Рисунок 6" descr="1317228711_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221088"/>
            <a:ext cx="1728192" cy="2427951"/>
          </a:xfrm>
          <a:prstGeom prst="rect">
            <a:avLst/>
          </a:prstGeom>
        </p:spPr>
      </p:pic>
      <p:pic>
        <p:nvPicPr>
          <p:cNvPr id="8" name="Рисунок 7" descr="CIMG0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268760"/>
            <a:ext cx="326436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преподаватели, всем преподавателям преподаватели!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509120"/>
            <a:ext cx="36757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Кафедра химии:</a:t>
            </a:r>
          </a:p>
          <a:p>
            <a:r>
              <a:rPr lang="ru-RU" dirty="0" smtClean="0"/>
              <a:t>Симонян Е.В. (ф.химия, </a:t>
            </a:r>
            <a:r>
              <a:rPr lang="ru-RU" dirty="0" err="1" smtClean="0"/>
              <a:t>токс.химия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Палько</a:t>
            </a:r>
            <a:r>
              <a:rPr lang="ru-RU" dirty="0" smtClean="0"/>
              <a:t> Н.Н. (</a:t>
            </a:r>
            <a:r>
              <a:rPr lang="ru-RU" dirty="0" err="1" smtClean="0"/>
              <a:t>аналитич.химия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Ножкина</a:t>
            </a:r>
            <a:r>
              <a:rPr lang="ru-RU" dirty="0" smtClean="0"/>
              <a:t> Н.Н. (ф.химия)</a:t>
            </a:r>
          </a:p>
          <a:p>
            <a:r>
              <a:rPr lang="ru-RU" dirty="0" smtClean="0"/>
              <a:t>Зайцева Е.В. (</a:t>
            </a:r>
            <a:r>
              <a:rPr lang="ru-RU" dirty="0" err="1" smtClean="0"/>
              <a:t>токс.химия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Потемкин В.А. (орг.химия)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340768"/>
            <a:ext cx="32993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Кафедра фармации:</a:t>
            </a:r>
          </a:p>
          <a:p>
            <a:r>
              <a:rPr lang="ru-RU" dirty="0" smtClean="0"/>
              <a:t>Куприянова Н.П. (ф.технология)</a:t>
            </a:r>
          </a:p>
          <a:p>
            <a:r>
              <a:rPr lang="ru-RU" dirty="0" smtClean="0"/>
              <a:t>Ушакова В.А. (фармакогнозия)</a:t>
            </a:r>
          </a:p>
          <a:p>
            <a:r>
              <a:rPr lang="ru-RU" dirty="0" smtClean="0"/>
              <a:t>Ермакова С.Г. (ф.технология)</a:t>
            </a:r>
          </a:p>
          <a:p>
            <a:r>
              <a:rPr lang="ru-RU" dirty="0" err="1" smtClean="0"/>
              <a:t>Брылова</a:t>
            </a:r>
            <a:r>
              <a:rPr lang="ru-RU" dirty="0" smtClean="0"/>
              <a:t> Л.С. (УЭФ)</a:t>
            </a:r>
          </a:p>
          <a:p>
            <a:r>
              <a:rPr lang="ru-RU" dirty="0" smtClean="0"/>
              <a:t>Ивлева Т.В. (товароведение)</a:t>
            </a:r>
            <a:endParaRPr lang="ru-RU" dirty="0"/>
          </a:p>
        </p:txBody>
      </p:sp>
      <p:pic>
        <p:nvPicPr>
          <p:cNvPr id="9" name="Рисунок 8" descr="CIMG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2592288" cy="3456384"/>
          </a:xfrm>
          <a:prstGeom prst="rect">
            <a:avLst/>
          </a:prstGeom>
        </p:spPr>
      </p:pic>
      <p:pic>
        <p:nvPicPr>
          <p:cNvPr id="4" name="Рисунок 3" descr="YG8hV2Fwt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1" y="1196752"/>
            <a:ext cx="2376264" cy="2736304"/>
          </a:xfrm>
          <a:prstGeom prst="rect">
            <a:avLst/>
          </a:prstGeom>
        </p:spPr>
      </p:pic>
      <p:pic>
        <p:nvPicPr>
          <p:cNvPr id="3" name="Рисунок 2" descr="graphi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9021" y="3861048"/>
            <a:ext cx="4514979" cy="339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e41bc0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800200" cy="2397296"/>
          </a:xfrm>
        </p:spPr>
      </p:pic>
      <p:pic>
        <p:nvPicPr>
          <p:cNvPr id="5" name="Рисунок 4" descr="iK6GDlvvZ8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3491880" cy="2617828"/>
          </a:xfrm>
          <a:prstGeom prst="rect">
            <a:avLst/>
          </a:prstGeom>
        </p:spPr>
      </p:pic>
      <p:pic>
        <p:nvPicPr>
          <p:cNvPr id="8" name="Рисунок 7" descr="y_60da9e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8694" y="0"/>
            <a:ext cx="3555306" cy="2669784"/>
          </a:xfrm>
          <a:prstGeom prst="rect">
            <a:avLst/>
          </a:prstGeom>
        </p:spPr>
      </p:pic>
      <p:pic>
        <p:nvPicPr>
          <p:cNvPr id="10" name="Рисунок 9" descr="y_d45b0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20800"/>
            <a:ext cx="2979242" cy="223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348880"/>
            <a:ext cx="3995936" cy="23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y_2308452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348880"/>
            <a:ext cx="1998873" cy="2661865"/>
          </a:xfrm>
          <a:prstGeom prst="rect">
            <a:avLst/>
          </a:prstGeom>
        </p:spPr>
      </p:pic>
      <p:pic>
        <p:nvPicPr>
          <p:cNvPr id="7" name="Рисунок 6" descr="y_10b782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48880"/>
            <a:ext cx="3267274" cy="245349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05064"/>
            <a:ext cx="1485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y_d6a646e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9992" y="0"/>
            <a:ext cx="1782849" cy="2374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5013176"/>
            <a:ext cx="5445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Семестр насыщен информацией и</a:t>
            </a:r>
          </a:p>
          <a:p>
            <a:r>
              <a:rPr lang="ru-RU" sz="2800" dirty="0" smtClean="0"/>
              <a:t> экспериментами…</a:t>
            </a:r>
          </a:p>
          <a:p>
            <a:endParaRPr lang="ru-RU" sz="2400" dirty="0"/>
          </a:p>
        </p:txBody>
      </p:sp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7624" y="1988840"/>
            <a:ext cx="1781895" cy="90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91264" cy="92211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Как </a:t>
            </a:r>
            <a:r>
              <a:rPr lang="ru-RU" sz="4000" dirty="0" smtClean="0"/>
              <a:t>никто </a:t>
            </a:r>
            <a:r>
              <a:rPr lang="ru-RU" sz="4000" dirty="0" smtClean="0"/>
              <a:t>они умеют внести краски </a:t>
            </a:r>
            <a:r>
              <a:rPr lang="ru-RU" sz="4000" dirty="0" smtClean="0"/>
              <a:t>в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наши трудовые будни..=)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x_7df744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812654" cy="2859491"/>
          </a:xfrm>
          <a:prstGeom prst="rect">
            <a:avLst/>
          </a:prstGeom>
        </p:spPr>
      </p:pic>
      <p:pic>
        <p:nvPicPr>
          <p:cNvPr id="4" name="Рисунок 3" descr="CIMG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456384" cy="2592288"/>
          </a:xfrm>
          <a:prstGeom prst="rect">
            <a:avLst/>
          </a:prstGeom>
        </p:spPr>
      </p:pic>
      <p:pic>
        <p:nvPicPr>
          <p:cNvPr id="5" name="Рисунок 4" descr="y_467943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56992"/>
            <a:ext cx="3739782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293096"/>
            <a:ext cx="252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КВН по химии и</a:t>
            </a:r>
          </a:p>
          <a:p>
            <a:r>
              <a:rPr lang="ru-RU" sz="2400" dirty="0" smtClean="0"/>
              <a:t> фармакогнозии…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237312"/>
            <a:ext cx="431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Выучили? - Теперь закрепим знания…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Расширяют наш кругозор…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Экскурсии…рассказы из жизни…фильмы…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5FOvpaMG8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8999"/>
            <a:ext cx="2570688" cy="3429001"/>
          </a:xfrm>
          <a:prstGeom prst="rect">
            <a:avLst/>
          </a:prstGeom>
        </p:spPr>
      </p:pic>
      <p:pic>
        <p:nvPicPr>
          <p:cNvPr id="5" name="Рисунок 4" descr="DlUtX1KVw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04" y="0"/>
            <a:ext cx="2642696" cy="3525051"/>
          </a:xfrm>
          <a:prstGeom prst="rect">
            <a:avLst/>
          </a:prstGeom>
        </p:spPr>
      </p:pic>
      <p:pic>
        <p:nvPicPr>
          <p:cNvPr id="7" name="Рисунок 6" descr="VknoQ9cCY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2843809" cy="2131975"/>
          </a:xfrm>
          <a:prstGeom prst="rect">
            <a:avLst/>
          </a:prstGeom>
        </p:spPr>
      </p:pic>
      <p:pic>
        <p:nvPicPr>
          <p:cNvPr id="8" name="Рисунок 7" descr="jp5EtRoFR9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11011"/>
            <a:ext cx="4464496" cy="3346989"/>
          </a:xfrm>
          <a:prstGeom prst="rect">
            <a:avLst/>
          </a:prstGeom>
        </p:spPr>
      </p:pic>
      <p:pic>
        <p:nvPicPr>
          <p:cNvPr id="6" name="Рисунок 5" descr="tyA49CiZv-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340768"/>
            <a:ext cx="3024336" cy="403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215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Челябинская Государственная Медицинская Академия</vt:lpstr>
      <vt:lpstr>Слайд 3</vt:lpstr>
      <vt:lpstr>Фармацевтический факультет Челябинской государственной медицинской академии  является одним из самых молодых в России:</vt:lpstr>
      <vt:lpstr>Декан  факультета Рассохина Л.М. к.м.н. доцент кафедры фармакологии</vt:lpstr>
      <vt:lpstr>Наши преподаватели, всем преподавателям преподаватели!</vt:lpstr>
      <vt:lpstr>Слайд 7</vt:lpstr>
      <vt:lpstr>Как никто они умеют внести краски в  наши трудовые будни..=) </vt:lpstr>
      <vt:lpstr>Расширяют наш кругозор…</vt:lpstr>
      <vt:lpstr>Факультет молодой, он растет, развивается, достигает…</vt:lpstr>
      <vt:lpstr>Фармацевтическая олимпиада 2013г. Г. Казань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39</cp:revision>
  <dcterms:created xsi:type="dcterms:W3CDTF">2013-01-16T09:39:53Z</dcterms:created>
  <dcterms:modified xsi:type="dcterms:W3CDTF">2013-01-26T18:19:41Z</dcterms:modified>
</cp:coreProperties>
</file>